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75" r:id="rId1"/>
  </p:sldMasterIdLst>
  <p:sldIdLst>
    <p:sldId id="256" r:id="rId2"/>
    <p:sldId id="257" r:id="rId3"/>
    <p:sldId id="258" r:id="rId4"/>
    <p:sldId id="277" r:id="rId5"/>
    <p:sldId id="261" r:id="rId6"/>
    <p:sldId id="263" r:id="rId7"/>
    <p:sldId id="265" r:id="rId8"/>
    <p:sldId id="267" r:id="rId9"/>
    <p:sldId id="266" r:id="rId10"/>
    <p:sldId id="276" r:id="rId11"/>
    <p:sldId id="269" r:id="rId12"/>
    <p:sldId id="270" r:id="rId13"/>
    <p:sldId id="271" r:id="rId14"/>
    <p:sldId id="273" r:id="rId15"/>
    <p:sldId id="272" r:id="rId16"/>
    <p:sldId id="279" r:id="rId17"/>
    <p:sldId id="275" r:id="rId1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charset="-52"/>
        <a:ea typeface="+mn-ea"/>
        <a:cs typeface="+mn-cs"/>
      </a:defRPr>
    </a:lvl1pPr>
    <a:lvl2pPr marL="457200" algn="l" rtl="0" eaLnBrk="0" fontAlgn="base" hangingPunct="0">
      <a:spcBef>
        <a:spcPct val="0"/>
      </a:spcBef>
      <a:spcAft>
        <a:spcPct val="0"/>
      </a:spcAft>
      <a:defRPr kern="1200">
        <a:solidFill>
          <a:schemeClr val="tx1"/>
        </a:solidFill>
        <a:latin typeface="Tahoma" charset="-52"/>
        <a:ea typeface="+mn-ea"/>
        <a:cs typeface="+mn-cs"/>
      </a:defRPr>
    </a:lvl2pPr>
    <a:lvl3pPr marL="914400" algn="l" rtl="0" eaLnBrk="0" fontAlgn="base" hangingPunct="0">
      <a:spcBef>
        <a:spcPct val="0"/>
      </a:spcBef>
      <a:spcAft>
        <a:spcPct val="0"/>
      </a:spcAft>
      <a:defRPr kern="1200">
        <a:solidFill>
          <a:schemeClr val="tx1"/>
        </a:solidFill>
        <a:latin typeface="Tahoma" charset="-52"/>
        <a:ea typeface="+mn-ea"/>
        <a:cs typeface="+mn-cs"/>
      </a:defRPr>
    </a:lvl3pPr>
    <a:lvl4pPr marL="1371600" algn="l" rtl="0" eaLnBrk="0" fontAlgn="base" hangingPunct="0">
      <a:spcBef>
        <a:spcPct val="0"/>
      </a:spcBef>
      <a:spcAft>
        <a:spcPct val="0"/>
      </a:spcAft>
      <a:defRPr kern="1200">
        <a:solidFill>
          <a:schemeClr val="tx1"/>
        </a:solidFill>
        <a:latin typeface="Tahoma" charset="-52"/>
        <a:ea typeface="+mn-ea"/>
        <a:cs typeface="+mn-cs"/>
      </a:defRPr>
    </a:lvl4pPr>
    <a:lvl5pPr marL="1828800" algn="l" rtl="0" eaLnBrk="0" fontAlgn="base" hangingPunct="0">
      <a:spcBef>
        <a:spcPct val="0"/>
      </a:spcBef>
      <a:spcAft>
        <a:spcPct val="0"/>
      </a:spcAft>
      <a:defRPr kern="1200">
        <a:solidFill>
          <a:schemeClr val="tx1"/>
        </a:solidFill>
        <a:latin typeface="Tahoma" charset="-52"/>
        <a:ea typeface="+mn-ea"/>
        <a:cs typeface="+mn-cs"/>
      </a:defRPr>
    </a:lvl5pPr>
    <a:lvl6pPr marL="2286000" algn="l" defTabSz="457200" rtl="0" eaLnBrk="1" latinLnBrk="0" hangingPunct="1">
      <a:defRPr kern="1200">
        <a:solidFill>
          <a:schemeClr val="tx1"/>
        </a:solidFill>
        <a:latin typeface="Tahoma" charset="-52"/>
        <a:ea typeface="+mn-ea"/>
        <a:cs typeface="+mn-cs"/>
      </a:defRPr>
    </a:lvl6pPr>
    <a:lvl7pPr marL="2743200" algn="l" defTabSz="457200" rtl="0" eaLnBrk="1" latinLnBrk="0" hangingPunct="1">
      <a:defRPr kern="1200">
        <a:solidFill>
          <a:schemeClr val="tx1"/>
        </a:solidFill>
        <a:latin typeface="Tahoma" charset="-52"/>
        <a:ea typeface="+mn-ea"/>
        <a:cs typeface="+mn-cs"/>
      </a:defRPr>
    </a:lvl7pPr>
    <a:lvl8pPr marL="3200400" algn="l" defTabSz="457200" rtl="0" eaLnBrk="1" latinLnBrk="0" hangingPunct="1">
      <a:defRPr kern="1200">
        <a:solidFill>
          <a:schemeClr val="tx1"/>
        </a:solidFill>
        <a:latin typeface="Tahoma" charset="-52"/>
        <a:ea typeface="+mn-ea"/>
        <a:cs typeface="+mn-cs"/>
      </a:defRPr>
    </a:lvl8pPr>
    <a:lvl9pPr marL="3657600" algn="l" defTabSz="457200" rtl="0" eaLnBrk="1" latinLnBrk="0" hangingPunct="1">
      <a:defRPr kern="1200">
        <a:solidFill>
          <a:schemeClr val="tx1"/>
        </a:solidFill>
        <a:latin typeface="Tahoma" charset="-52"/>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333300"/>
    <a:srgbClr val="663300"/>
    <a:srgbClr val="A91717"/>
    <a:srgbClr val="219F27"/>
    <a:srgbClr val="154171"/>
    <a:srgbClr val="CC3399"/>
    <a:srgbClr val="660066"/>
    <a:srgbClr val="00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145" d="100"/>
          <a:sy n="145" d="100"/>
        </p:scale>
        <p:origin x="-62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36866"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36867" name="Rectangle 3"/>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36868" name="Rectangle 4"/>
          <p:cNvSpPr>
            <a:spLocks noGrp="1" noChangeArrowheads="1"/>
          </p:cNvSpPr>
          <p:nvPr>
            <p:ph type="dt" sz="quarter" idx="2"/>
          </p:nvPr>
        </p:nvSpPr>
        <p:spPr/>
        <p:txBody>
          <a:bodyPr/>
          <a:lstStyle>
            <a:lvl1pPr>
              <a:defRPr/>
            </a:lvl1pPr>
          </a:lstStyle>
          <a:p>
            <a:endParaRPr lang="en-US"/>
          </a:p>
        </p:txBody>
      </p:sp>
      <p:sp>
        <p:nvSpPr>
          <p:cNvPr id="36869" name="Rectangle 5"/>
          <p:cNvSpPr>
            <a:spLocks noGrp="1" noChangeArrowheads="1"/>
          </p:cNvSpPr>
          <p:nvPr>
            <p:ph type="ftr" sz="quarter" idx="3"/>
          </p:nvPr>
        </p:nvSpPr>
        <p:spPr/>
        <p:txBody>
          <a:bodyPr/>
          <a:lstStyle>
            <a:lvl1pPr>
              <a:defRPr/>
            </a:lvl1pPr>
          </a:lstStyle>
          <a:p>
            <a:endParaRPr lang="en-US"/>
          </a:p>
        </p:txBody>
      </p:sp>
      <p:sp>
        <p:nvSpPr>
          <p:cNvPr id="36870" name="Rectangle 6"/>
          <p:cNvSpPr>
            <a:spLocks noGrp="1" noChangeArrowheads="1"/>
          </p:cNvSpPr>
          <p:nvPr>
            <p:ph type="sldNum" sz="quarter" idx="4"/>
          </p:nvPr>
        </p:nvSpPr>
        <p:spPr/>
        <p:txBody>
          <a:bodyPr/>
          <a:lstStyle>
            <a:lvl1pPr>
              <a:defRPr/>
            </a:lvl1pPr>
          </a:lstStyle>
          <a:p>
            <a:fld id="{6CE125CF-212B-B344-93F3-752592F3D25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EC94A9EE-C6C8-E548-9732-3C540FAF070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7CBBCB61-987C-EF46-AA84-6B0F6974ADA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6EFDDF6D-67BB-4A4A-90ED-F5A0697F30C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1DB5F5CB-6713-3E48-A333-8E8FF21B009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CA014651-8D68-0F41-A10B-ADA706EC76B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9740F8E6-B59A-A74B-99A7-41A81EAD160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22E5C5D8-C603-4F44-8161-7ACA409878C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549BB17D-F9BA-BE4F-B460-9E79376B2AF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EA1CC380-A06A-644A-85AA-23845853036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F273C9A3-8D0F-2B48-8F79-B3B80EDA75A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5843"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endParaRPr lang="en-US"/>
          </a:p>
        </p:txBody>
      </p:sp>
      <p:sp>
        <p:nvSpPr>
          <p:cNvPr id="35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endParaRPr lang="en-US"/>
          </a:p>
        </p:txBody>
      </p:sp>
      <p:sp>
        <p:nvSpPr>
          <p:cNvPr id="35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fld id="{F697FD2D-9549-8343-BAEB-35D807727CD0}"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charset="-52"/>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charset="-52"/>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charset="-52"/>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charset="-5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52"/>
        </a:defRPr>
      </a:lvl9pPr>
    </p:titleStyle>
    <p:bodyStyle>
      <a:lvl1pPr marL="342900" indent="-342900" algn="l" rtl="0" fontAlgn="base">
        <a:spcBef>
          <a:spcPct val="20000"/>
        </a:spcBef>
        <a:spcAft>
          <a:spcPct val="0"/>
        </a:spcAft>
        <a:buClr>
          <a:schemeClr val="hlink"/>
        </a:buClr>
        <a:buSzPct val="65000"/>
        <a:buFont typeface="Wingdings"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charset="2"/>
        <a:buChar char="n"/>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fontAlgn="base">
        <a:spcBef>
          <a:spcPct val="20000"/>
        </a:spcBef>
        <a:spcAft>
          <a:spcPct val="0"/>
        </a:spcAft>
        <a:buClr>
          <a:schemeClr val="hlink"/>
        </a:buClr>
        <a:buSzPct val="65000"/>
        <a:buFont typeface="Wingdings" charset="2"/>
        <a:buChar char="n"/>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fontAlgn="base">
        <a:spcBef>
          <a:spcPct val="20000"/>
        </a:spcBef>
        <a:spcAft>
          <a:spcPct val="0"/>
        </a:spcAft>
        <a:buClr>
          <a:schemeClr val="hlink"/>
        </a:buClr>
        <a:buSzPct val="65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fontAlgn="base">
        <a:spcBef>
          <a:spcPct val="20000"/>
        </a:spcBef>
        <a:spcAft>
          <a:spcPct val="0"/>
        </a:spcAft>
        <a:buClr>
          <a:schemeClr val="hlink"/>
        </a:buClr>
        <a:buSzPct val="65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fontAlgn="base">
        <a:spcBef>
          <a:spcPct val="20000"/>
        </a:spcBef>
        <a:spcAft>
          <a:spcPct val="0"/>
        </a:spcAft>
        <a:buClr>
          <a:schemeClr val="hlink"/>
        </a:buClr>
        <a:buSzPct val="65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fontAlgn="base">
        <a:spcBef>
          <a:spcPct val="20000"/>
        </a:spcBef>
        <a:spcAft>
          <a:spcPct val="0"/>
        </a:spcAft>
        <a:buClr>
          <a:schemeClr val="hlink"/>
        </a:buClr>
        <a:buSzPct val="65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fontAlgn="base">
        <a:spcBef>
          <a:spcPct val="20000"/>
        </a:spcBef>
        <a:spcAft>
          <a:spcPct val="0"/>
        </a:spcAft>
        <a:buClr>
          <a:schemeClr val="hlink"/>
        </a:buClr>
        <a:buSzPct val="65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3600" b="1">
                <a:latin typeface="Comic Sans MS" charset="0"/>
              </a:rPr>
              <a:t>The Square &amp; Semi-circle of Existence</a:t>
            </a:r>
          </a:p>
        </p:txBody>
      </p:sp>
      <p:sp>
        <p:nvSpPr>
          <p:cNvPr id="2051" name="Rectangle 3"/>
          <p:cNvSpPr>
            <a:spLocks noGrp="1" noChangeArrowheads="1"/>
          </p:cNvSpPr>
          <p:nvPr>
            <p:ph type="subTitle" idx="1"/>
          </p:nvPr>
        </p:nvSpPr>
        <p:spPr/>
        <p:txBody>
          <a:bodyPr/>
          <a:lstStyle/>
          <a:p>
            <a:r>
              <a:rPr lang="en-US"/>
              <a:t>By</a:t>
            </a:r>
          </a:p>
          <a:p>
            <a:r>
              <a:rPr lang="en-US"/>
              <a:t>Sahana Mitra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8372"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8371" name="Rectangle 3"/>
          <p:cNvSpPr>
            <a:spLocks noGrp="1" noChangeArrowheads="1"/>
          </p:cNvSpPr>
          <p:nvPr>
            <p:ph type="body" idx="1"/>
          </p:nvPr>
        </p:nvSpPr>
        <p:spPr>
          <a:xfrm>
            <a:off x="304800" y="0"/>
            <a:ext cx="8458200" cy="6477000"/>
          </a:xfrm>
        </p:spPr>
        <p:txBody>
          <a:bodyPr/>
          <a:lstStyle/>
          <a:p>
            <a:pPr algn="ctr">
              <a:lnSpc>
                <a:spcPct val="90000"/>
              </a:lnSpc>
              <a:buFont typeface="Wingdings" charset="2"/>
              <a:buNone/>
            </a:pPr>
            <a:r>
              <a:rPr lang="en-US" sz="2400" b="1" i="1">
                <a:solidFill>
                  <a:srgbClr val="660066"/>
                </a:solidFill>
              </a:rPr>
              <a:t>CENTER OF THE SQUARE</a:t>
            </a:r>
            <a:endParaRPr lang="en-US" sz="2400">
              <a:solidFill>
                <a:srgbClr val="660066"/>
              </a:solidFill>
            </a:endParaRPr>
          </a:p>
          <a:p>
            <a:pPr>
              <a:lnSpc>
                <a:spcPct val="90000"/>
              </a:lnSpc>
            </a:pPr>
            <a:r>
              <a:rPr lang="en-US" sz="2400">
                <a:solidFill>
                  <a:srgbClr val="660066"/>
                </a:solidFill>
              </a:rPr>
              <a:t>It was experienced by the identity which we form while relating to others (shared identity)</a:t>
            </a:r>
          </a:p>
          <a:p>
            <a:pPr>
              <a:lnSpc>
                <a:spcPct val="90000"/>
              </a:lnSpc>
            </a:pPr>
            <a:r>
              <a:rPr lang="en-US" sz="2400">
                <a:solidFill>
                  <a:srgbClr val="660066"/>
                </a:solidFill>
              </a:rPr>
              <a:t>As Mother quoted</a:t>
            </a:r>
            <a:r>
              <a:rPr lang="en-US" sz="2400"/>
              <a:t>, </a:t>
            </a:r>
            <a:r>
              <a:rPr lang="en-US" sz="2400">
                <a:solidFill>
                  <a:srgbClr val="333300"/>
                </a:solidFill>
              </a:rPr>
              <a:t>“others are the mirror to our identity”</a:t>
            </a:r>
          </a:p>
          <a:p>
            <a:pPr>
              <a:lnSpc>
                <a:spcPct val="90000"/>
              </a:lnSpc>
              <a:buFont typeface="Wingdings" charset="2"/>
              <a:buNone/>
            </a:pPr>
            <a:endParaRPr lang="en-US" sz="2400">
              <a:solidFill>
                <a:srgbClr val="333300"/>
              </a:solidFill>
            </a:endParaRPr>
          </a:p>
          <a:p>
            <a:pPr>
              <a:lnSpc>
                <a:spcPct val="90000"/>
              </a:lnSpc>
            </a:pPr>
            <a:r>
              <a:rPr lang="en-US" sz="2400" b="1">
                <a:solidFill>
                  <a:srgbClr val="660066"/>
                </a:solidFill>
              </a:rPr>
              <a:t>This process of</a:t>
            </a:r>
            <a:r>
              <a:rPr lang="en-US" sz="2400" b="1"/>
              <a:t> ‘</a:t>
            </a:r>
            <a:r>
              <a:rPr lang="en-US" sz="2400" b="1">
                <a:solidFill>
                  <a:srgbClr val="660066"/>
                </a:solidFill>
              </a:rPr>
              <a:t>Relating to’ &amp; ‘learning from’ others progressed when I followed the guidance of Sri Aurobindo &amp; The Mother in practicing</a:t>
            </a:r>
          </a:p>
          <a:p>
            <a:pPr>
              <a:lnSpc>
                <a:spcPct val="90000"/>
              </a:lnSpc>
              <a:buFont typeface="Wingdings" charset="2"/>
              <a:buNone/>
            </a:pPr>
            <a:r>
              <a:rPr lang="en-US" sz="2400">
                <a:solidFill>
                  <a:srgbClr val="333300"/>
                </a:solidFill>
              </a:rPr>
              <a:t>(a) Equanimous state of mind</a:t>
            </a:r>
          </a:p>
          <a:p>
            <a:pPr>
              <a:lnSpc>
                <a:spcPct val="90000"/>
              </a:lnSpc>
              <a:buFont typeface="Wingdings" charset="2"/>
              <a:buNone/>
            </a:pPr>
            <a:r>
              <a:rPr lang="en-US" sz="2400">
                <a:solidFill>
                  <a:srgbClr val="333300"/>
                </a:solidFill>
              </a:rPr>
              <a:t>(b) Good speech</a:t>
            </a:r>
          </a:p>
          <a:p>
            <a:pPr>
              <a:lnSpc>
                <a:spcPct val="90000"/>
              </a:lnSpc>
              <a:buFont typeface="Wingdings" charset="2"/>
              <a:buNone/>
            </a:pPr>
            <a:r>
              <a:rPr lang="en-US" sz="2400">
                <a:solidFill>
                  <a:srgbClr val="333300"/>
                </a:solidFill>
              </a:rPr>
              <a:t>(c) Vigilance: passive &amp; active both are necessary as one prevents you from falling &amp; other helps you to advance quickly</a:t>
            </a:r>
          </a:p>
          <a:p>
            <a:pPr>
              <a:lnSpc>
                <a:spcPct val="90000"/>
              </a:lnSpc>
              <a:buFont typeface="Wingdings" charset="2"/>
              <a:buNone/>
            </a:pPr>
            <a:r>
              <a:rPr lang="en-US" sz="2400">
                <a:solidFill>
                  <a:srgbClr val="333300"/>
                </a:solidFill>
              </a:rPr>
              <a:t>(d) Being aware of the effect of our own actions on others (inner awareness)</a:t>
            </a:r>
          </a:p>
          <a:p>
            <a:pPr>
              <a:lnSpc>
                <a:spcPct val="90000"/>
              </a:lnSpc>
              <a:buFont typeface="Wingdings" charset="2"/>
              <a:buNone/>
            </a:pPr>
            <a:r>
              <a:rPr lang="en-US" sz="2400">
                <a:solidFill>
                  <a:srgbClr val="333300"/>
                </a:solidFill>
              </a:rPr>
              <a:t>This all lead to movement towards semi-circle of existence (pendulum process of detachment)</a:t>
            </a:r>
          </a:p>
          <a:p>
            <a:pPr>
              <a:lnSpc>
                <a:spcPct val="90000"/>
              </a:lnSpc>
              <a:buFont typeface="Wingdings" charset="2"/>
              <a:buNone/>
            </a:pPr>
            <a:endParaRPr lang="en-US" sz="2400">
              <a:solidFill>
                <a:srgbClr val="3333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04"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1203" name="Rectangle 3"/>
          <p:cNvSpPr>
            <a:spLocks noGrp="1" noChangeArrowheads="1"/>
          </p:cNvSpPr>
          <p:nvPr>
            <p:ph type="body" idx="1"/>
          </p:nvPr>
        </p:nvSpPr>
        <p:spPr>
          <a:xfrm>
            <a:off x="381000" y="228600"/>
            <a:ext cx="8382000" cy="6400800"/>
          </a:xfrm>
        </p:spPr>
        <p:txBody>
          <a:bodyPr/>
          <a:lstStyle/>
          <a:p>
            <a:pPr>
              <a:buFont typeface="Wingdings" charset="2"/>
              <a:buNone/>
            </a:pPr>
            <a:r>
              <a:rPr lang="en-US" sz="2800"/>
              <a:t>The outcome of the connection made to others was concern for others. </a:t>
            </a:r>
          </a:p>
          <a:p>
            <a:pPr>
              <a:buFont typeface="Wingdings" charset="2"/>
              <a:buNone/>
            </a:pPr>
            <a:endParaRPr lang="en-US" sz="2800"/>
          </a:p>
          <a:p>
            <a:pPr>
              <a:buFont typeface="Wingdings" charset="2"/>
              <a:buNone/>
            </a:pPr>
            <a:r>
              <a:rPr lang="en-US" sz="2800"/>
              <a:t>This can be summarized very well through Saint Kabir’s doha</a:t>
            </a:r>
          </a:p>
          <a:p>
            <a:pPr>
              <a:buFont typeface="Wingdings" charset="2"/>
              <a:buNone/>
            </a:pPr>
            <a:endParaRPr lang="en-US" sz="2800"/>
          </a:p>
          <a:p>
            <a:pPr>
              <a:buFont typeface="Wingdings" charset="2"/>
              <a:buNone/>
            </a:pPr>
            <a:r>
              <a:rPr lang="en-US"/>
              <a:t>“ </a:t>
            </a:r>
            <a:r>
              <a:rPr lang="en-US" sz="2800"/>
              <a:t>Bari aawat dekhike, tarvar dollen lag|</a:t>
            </a:r>
          </a:p>
          <a:p>
            <a:pPr>
              <a:buFont typeface="Wingdings" charset="2"/>
              <a:buNone/>
            </a:pPr>
            <a:r>
              <a:rPr lang="en-US" sz="2800"/>
              <a:t>  Hum katte ki kuch nahi, pakheru ghar bhag||</a:t>
            </a:r>
          </a:p>
          <a:p>
            <a:pPr>
              <a:buFont typeface="Wingdings" charset="2"/>
              <a:buNone/>
            </a:pPr>
            <a:endParaRPr lang="en-US" sz="2800"/>
          </a:p>
          <a:p>
            <a:pPr>
              <a:buFont typeface="Wingdings" charset="2"/>
              <a:buNone/>
            </a:pPr>
            <a:r>
              <a:rPr lang="en-US" sz="2400"/>
              <a:t>(Seeing the wood cutter come at it, the tree does start up and say</a:t>
            </a:r>
          </a:p>
          <a:p>
            <a:pPr>
              <a:buFont typeface="Wingdings" charset="2"/>
              <a:buNone/>
            </a:pPr>
            <a:r>
              <a:rPr lang="en-US" sz="2400"/>
              <a:t>He will fell me-let him do, but what of the birds that stay)</a:t>
            </a:r>
          </a:p>
          <a:p>
            <a:pPr>
              <a:buFont typeface="Wingdings" charset="2"/>
              <a:buNone/>
            </a:pPr>
            <a:endParaRPr lang="en-US" sz="2400"/>
          </a:p>
          <a:p>
            <a:pPr>
              <a:buFont typeface="Wingdings" charset="2"/>
              <a:buNone/>
            </a:pPr>
            <a:endParaRPr lang="en-US" sz="24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2228"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2227" name="Rectangle 3"/>
          <p:cNvSpPr>
            <a:spLocks noGrp="1" noChangeArrowheads="1"/>
          </p:cNvSpPr>
          <p:nvPr>
            <p:ph type="body" idx="1"/>
          </p:nvPr>
        </p:nvSpPr>
        <p:spPr>
          <a:xfrm>
            <a:off x="304800" y="304800"/>
            <a:ext cx="8382000" cy="6248400"/>
          </a:xfrm>
        </p:spPr>
        <p:txBody>
          <a:bodyPr/>
          <a:lstStyle/>
          <a:p>
            <a:pPr>
              <a:lnSpc>
                <a:spcPct val="90000"/>
              </a:lnSpc>
              <a:buFont typeface="Wingdings" charset="2"/>
              <a:buNone/>
            </a:pPr>
            <a:r>
              <a:rPr lang="en-US" sz="2400" b="1"/>
              <a:t>Also, an experience of peace, concern for others &amp; centeredness within was felt during certain moments described as through</a:t>
            </a:r>
            <a:r>
              <a:rPr lang="en-US" sz="2400"/>
              <a:t> </a:t>
            </a:r>
            <a:r>
              <a:rPr lang="en-US" sz="2800" b="1">
                <a:solidFill>
                  <a:srgbClr val="333300"/>
                </a:solidFill>
              </a:rPr>
              <a:t>MULTICOLOURED DOTS</a:t>
            </a:r>
            <a:r>
              <a:rPr lang="en-US" sz="2400" b="1">
                <a:solidFill>
                  <a:srgbClr val="333300"/>
                </a:solidFill>
              </a:rPr>
              <a:t> </a:t>
            </a:r>
            <a:r>
              <a:rPr lang="en-US" sz="2400" b="1"/>
              <a:t>within the square. The dots of small meditative experiences like walking, cooking food, cleaning of the house.</a:t>
            </a:r>
          </a:p>
          <a:p>
            <a:pPr>
              <a:lnSpc>
                <a:spcPct val="90000"/>
              </a:lnSpc>
              <a:buFont typeface="Wingdings" charset="2"/>
              <a:buNone/>
            </a:pPr>
            <a:r>
              <a:rPr lang="en-US" sz="2400" b="1">
                <a:solidFill>
                  <a:srgbClr val="333300"/>
                </a:solidFill>
              </a:rPr>
              <a:t>Role of these dots:</a:t>
            </a:r>
            <a:r>
              <a:rPr lang="en-US" sz="2400"/>
              <a:t> </a:t>
            </a:r>
            <a:r>
              <a:rPr lang="en-US" sz="2400" b="1"/>
              <a:t>I could contribute to the welfare of the others/society but keep aspiring for connecting to inner core source.</a:t>
            </a:r>
          </a:p>
          <a:p>
            <a:pPr>
              <a:lnSpc>
                <a:spcPct val="90000"/>
              </a:lnSpc>
              <a:buFont typeface="Wingdings" charset="2"/>
              <a:buNone/>
            </a:pPr>
            <a:endParaRPr lang="en-US" sz="2400" b="1"/>
          </a:p>
          <a:p>
            <a:pPr>
              <a:lnSpc>
                <a:spcPct val="90000"/>
              </a:lnSpc>
              <a:buFont typeface="Wingdings" charset="2"/>
              <a:buNone/>
            </a:pPr>
            <a:r>
              <a:rPr lang="en-US" sz="2400" b="1">
                <a:solidFill>
                  <a:srgbClr val="333300"/>
                </a:solidFill>
              </a:rPr>
              <a:t>Outcome of these dots:</a:t>
            </a:r>
            <a:r>
              <a:rPr lang="en-US" sz="2400"/>
              <a:t> </a:t>
            </a:r>
            <a:r>
              <a:rPr lang="en-US" sz="2400" b="1"/>
              <a:t>The source loves you, defines the world for you &amp; never makes you feel guilty. If you feel calm &amp; peaceful, that is your answer.</a:t>
            </a:r>
          </a:p>
          <a:p>
            <a:pPr>
              <a:lnSpc>
                <a:spcPct val="90000"/>
              </a:lnSpc>
              <a:buFont typeface="Wingdings" charset="2"/>
              <a:buNone/>
            </a:pPr>
            <a:endParaRPr lang="en-US" sz="2400" b="1"/>
          </a:p>
          <a:p>
            <a:pPr>
              <a:lnSpc>
                <a:spcPct val="90000"/>
              </a:lnSpc>
              <a:buFont typeface="Wingdings" charset="2"/>
              <a:buNone/>
            </a:pPr>
            <a:r>
              <a:rPr lang="en-US" sz="2400" b="1"/>
              <a:t>As Sri Aurobindo stated</a:t>
            </a:r>
            <a:r>
              <a:rPr lang="en-US" sz="2400"/>
              <a:t>, “</a:t>
            </a:r>
            <a:r>
              <a:rPr lang="en-US" sz="2400" b="1">
                <a:solidFill>
                  <a:schemeClr val="tx2"/>
                </a:solidFill>
              </a:rPr>
              <a:t>you come from the source, you exist from the source &amp; someday you return to the source”</a:t>
            </a:r>
          </a:p>
          <a:p>
            <a:pPr>
              <a:lnSpc>
                <a:spcPct val="90000"/>
              </a:lnSpc>
              <a:buFont typeface="Wingdings" charset="2"/>
              <a:buNone/>
            </a:pPr>
            <a:endParaRPr lang="en-US" sz="2400" b="1">
              <a:solidFill>
                <a:schemeClr val="tx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3252"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3251" name="Rectangle 3"/>
          <p:cNvSpPr>
            <a:spLocks noGrp="1" noChangeArrowheads="1"/>
          </p:cNvSpPr>
          <p:nvPr>
            <p:ph type="body" idx="1"/>
          </p:nvPr>
        </p:nvSpPr>
        <p:spPr>
          <a:xfrm>
            <a:off x="457200" y="381000"/>
            <a:ext cx="8229600" cy="6096000"/>
          </a:xfrm>
        </p:spPr>
        <p:txBody>
          <a:bodyPr/>
          <a:lstStyle/>
          <a:p>
            <a:pPr algn="ctr">
              <a:lnSpc>
                <a:spcPct val="90000"/>
              </a:lnSpc>
              <a:buFont typeface="Wingdings" charset="2"/>
              <a:buNone/>
            </a:pPr>
            <a:r>
              <a:rPr lang="en-US" b="1">
                <a:solidFill>
                  <a:srgbClr val="660066"/>
                </a:solidFill>
                <a:latin typeface="Comic Sans MS" charset="0"/>
              </a:rPr>
              <a:t>BUILDING OF THE SEMI-CIRCLE WITHIN THE SQUARE OF EXISTENCE</a:t>
            </a:r>
          </a:p>
          <a:p>
            <a:pPr>
              <a:lnSpc>
                <a:spcPct val="90000"/>
              </a:lnSpc>
              <a:buFont typeface="Wingdings" charset="2"/>
              <a:buNone/>
            </a:pPr>
            <a:endParaRPr lang="en-US"/>
          </a:p>
          <a:p>
            <a:pPr>
              <a:lnSpc>
                <a:spcPct val="90000"/>
              </a:lnSpc>
              <a:buFont typeface="Wingdings" charset="2"/>
              <a:buNone/>
            </a:pPr>
            <a:r>
              <a:rPr lang="en-US">
                <a:solidFill>
                  <a:srgbClr val="663300"/>
                </a:solidFill>
              </a:rPr>
              <a:t>After the pendulum feeling of detachment &amp; practicing silencing &amp; introspection of thoughts, a strong sense of distancing from various events &amp; people was felt in my square. It was more like standing in the middle of the semi-circle observing people equidistant from oneself &amp; feeling same kind of love.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5300"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5299" name="Rectangle 3"/>
          <p:cNvSpPr>
            <a:spLocks noGrp="1" noChangeArrowheads="1"/>
          </p:cNvSpPr>
          <p:nvPr>
            <p:ph type="body" idx="1"/>
          </p:nvPr>
        </p:nvSpPr>
        <p:spPr>
          <a:xfrm>
            <a:off x="381000" y="304800"/>
            <a:ext cx="8382000" cy="6172200"/>
          </a:xfrm>
        </p:spPr>
        <p:txBody>
          <a:bodyPr/>
          <a:lstStyle/>
          <a:p>
            <a:pPr algn="ctr">
              <a:lnSpc>
                <a:spcPct val="80000"/>
              </a:lnSpc>
              <a:buFont typeface="Wingdings" charset="2"/>
              <a:buNone/>
            </a:pPr>
            <a:r>
              <a:rPr lang="en-US" sz="2800" b="1">
                <a:solidFill>
                  <a:schemeClr val="hlink"/>
                </a:solidFill>
              </a:rPr>
              <a:t>The three layered process</a:t>
            </a:r>
          </a:p>
          <a:p>
            <a:pPr>
              <a:lnSpc>
                <a:spcPct val="80000"/>
              </a:lnSpc>
              <a:buFont typeface="Wingdings" charset="2"/>
              <a:buNone/>
            </a:pPr>
            <a:r>
              <a:rPr lang="en-US" sz="2800">
                <a:solidFill>
                  <a:schemeClr val="hlink"/>
                </a:solidFill>
              </a:rPr>
              <a:t>A continuity of the experience of semi-circle in my way of responding, awareness of consciousness in each &amp; every act we do &amp; the process of stepping back</a:t>
            </a:r>
          </a:p>
          <a:p>
            <a:pPr>
              <a:lnSpc>
                <a:spcPct val="80000"/>
              </a:lnSpc>
              <a:buFont typeface="Wingdings" charset="2"/>
              <a:buNone/>
            </a:pPr>
            <a:r>
              <a:rPr lang="en-US" sz="2800">
                <a:solidFill>
                  <a:schemeClr val="hlink"/>
                </a:solidFill>
              </a:rPr>
              <a:t>Stage 1- anger, negativity if relationship turned sour or happiness &amp; wishful thinking</a:t>
            </a:r>
          </a:p>
          <a:p>
            <a:pPr>
              <a:lnSpc>
                <a:spcPct val="80000"/>
              </a:lnSpc>
              <a:buFont typeface="Wingdings" charset="2"/>
              <a:buNone/>
            </a:pPr>
            <a:r>
              <a:rPr lang="en-US" sz="2800">
                <a:solidFill>
                  <a:schemeClr val="hlink"/>
                </a:solidFill>
              </a:rPr>
              <a:t>Stage 2- praying for oneself &amp; others even if something bad has happens to you through others. </a:t>
            </a:r>
          </a:p>
          <a:p>
            <a:pPr>
              <a:lnSpc>
                <a:spcPct val="80000"/>
              </a:lnSpc>
              <a:buFont typeface="Wingdings" charset="2"/>
              <a:buNone/>
            </a:pPr>
            <a:r>
              <a:rPr lang="en-US" sz="2800">
                <a:solidFill>
                  <a:schemeClr val="hlink"/>
                </a:solidFill>
              </a:rPr>
              <a:t>Stage 3: surrendering to the divine to take care of others &amp; yourself. Praying in general</a:t>
            </a:r>
          </a:p>
          <a:p>
            <a:pPr>
              <a:lnSpc>
                <a:spcPct val="80000"/>
              </a:lnSpc>
              <a:buFont typeface="Wingdings" charset="2"/>
              <a:buNone/>
            </a:pPr>
            <a:endParaRPr lang="en-US" sz="2800">
              <a:solidFill>
                <a:schemeClr val="hlink"/>
              </a:solidFill>
            </a:endParaRPr>
          </a:p>
          <a:p>
            <a:pPr>
              <a:lnSpc>
                <a:spcPct val="80000"/>
              </a:lnSpc>
              <a:buFont typeface="Wingdings" charset="2"/>
              <a:buNone/>
            </a:pPr>
            <a:r>
              <a:rPr lang="en-US" sz="2800">
                <a:solidFill>
                  <a:schemeClr val="hlink"/>
                </a:solidFill>
              </a:rPr>
              <a:t>Dropping the anger makes life meaningful &amp; makes the transition from 1</a:t>
            </a:r>
            <a:r>
              <a:rPr lang="en-US" sz="2800" baseline="30000">
                <a:solidFill>
                  <a:schemeClr val="hlink"/>
                </a:solidFill>
              </a:rPr>
              <a:t>st</a:t>
            </a:r>
            <a:r>
              <a:rPr lang="en-US" sz="2800">
                <a:solidFill>
                  <a:schemeClr val="hlink"/>
                </a:solidFill>
              </a:rPr>
              <a:t> to the 3</a:t>
            </a:r>
            <a:r>
              <a:rPr lang="en-US" sz="2800" baseline="30000">
                <a:solidFill>
                  <a:schemeClr val="hlink"/>
                </a:solidFill>
              </a:rPr>
              <a:t>rd</a:t>
            </a:r>
            <a:r>
              <a:rPr lang="en-US" sz="2800">
                <a:solidFill>
                  <a:schemeClr val="hlink"/>
                </a:solidFill>
              </a:rPr>
              <a:t> phase easier.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4276"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4275" name="Rectangle 3"/>
          <p:cNvSpPr>
            <a:spLocks noGrp="1" noChangeArrowheads="1"/>
          </p:cNvSpPr>
          <p:nvPr>
            <p:ph type="body" idx="1"/>
          </p:nvPr>
        </p:nvSpPr>
        <p:spPr>
          <a:xfrm>
            <a:off x="304800" y="381000"/>
            <a:ext cx="8534400" cy="6096000"/>
          </a:xfrm>
        </p:spPr>
        <p:txBody>
          <a:bodyPr/>
          <a:lstStyle/>
          <a:p>
            <a:pPr>
              <a:buFont typeface="Wingdings" charset="2"/>
              <a:buNone/>
            </a:pPr>
            <a:r>
              <a:rPr lang="en-US" sz="2800">
                <a:solidFill>
                  <a:srgbClr val="CC3399"/>
                </a:solidFill>
              </a:rPr>
              <a:t>Letting the disturbing thoughts pass &amp; not responding to it for a while, this helped me to observe whether the response was desired or not.</a:t>
            </a:r>
          </a:p>
          <a:p>
            <a:pPr>
              <a:buFont typeface="Wingdings" charset="2"/>
              <a:buNone/>
            </a:pPr>
            <a:endParaRPr lang="en-US" sz="2800">
              <a:solidFill>
                <a:srgbClr val="CC3399"/>
              </a:solidFill>
            </a:endParaRPr>
          </a:p>
          <a:p>
            <a:pPr>
              <a:buFont typeface="Wingdings" charset="2"/>
              <a:buNone/>
            </a:pPr>
            <a:r>
              <a:rPr lang="en-US" sz="2800">
                <a:solidFill>
                  <a:srgbClr val="CC3399"/>
                </a:solidFill>
              </a:rPr>
              <a:t>As Sri Aurobindo puts it, </a:t>
            </a:r>
            <a:r>
              <a:rPr lang="en-US" sz="2800">
                <a:solidFill>
                  <a:srgbClr val="660066"/>
                </a:solidFill>
              </a:rPr>
              <a:t>“To face them with equanimity which will diminish their importance &amp; effect”</a:t>
            </a:r>
          </a:p>
          <a:p>
            <a:pPr>
              <a:buFont typeface="Wingdings" charset="2"/>
              <a:buNone/>
            </a:pPr>
            <a:r>
              <a:rPr lang="en-US" sz="2800">
                <a:solidFill>
                  <a:srgbClr val="CC3399"/>
                </a:solidFill>
              </a:rPr>
              <a:t>Aim is to develop the inward strength as against the power of outward circumstances.</a:t>
            </a:r>
          </a:p>
          <a:p>
            <a:pPr>
              <a:buFont typeface="Wingdings" charset="2"/>
              <a:buNone/>
            </a:pPr>
            <a:r>
              <a:rPr lang="en-US" sz="2800">
                <a:solidFill>
                  <a:srgbClr val="CC3399"/>
                </a:solidFill>
              </a:rPr>
              <a:t>I truly believe is that--</a:t>
            </a:r>
          </a:p>
          <a:p>
            <a:pPr>
              <a:buFont typeface="Wingdings" charset="2"/>
              <a:buNone/>
            </a:pPr>
            <a:r>
              <a:rPr lang="en-US">
                <a:solidFill>
                  <a:srgbClr val="660066"/>
                </a:solidFill>
              </a:rPr>
              <a:t>What we have within us creates the circumstances outside us.</a:t>
            </a:r>
          </a:p>
          <a:p>
            <a:pPr>
              <a:buFont typeface="Wingdings" charset="2"/>
              <a:buNone/>
            </a:pPr>
            <a:endParaRPr lang="en-US">
              <a:solidFill>
                <a:srgbClr val="660066"/>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44"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61443" name="Rectangle 3"/>
          <p:cNvSpPr>
            <a:spLocks noGrp="1" noChangeArrowheads="1"/>
          </p:cNvSpPr>
          <p:nvPr>
            <p:ph type="body" idx="1"/>
          </p:nvPr>
        </p:nvSpPr>
        <p:spPr>
          <a:xfrm>
            <a:off x="457200" y="381000"/>
            <a:ext cx="8229600" cy="6096000"/>
          </a:xfrm>
        </p:spPr>
        <p:txBody>
          <a:bodyPr/>
          <a:lstStyle/>
          <a:p>
            <a:pPr>
              <a:lnSpc>
                <a:spcPct val="90000"/>
              </a:lnSpc>
            </a:pPr>
            <a:r>
              <a:rPr lang="en-US">
                <a:solidFill>
                  <a:schemeClr val="hlink"/>
                </a:solidFill>
              </a:rPr>
              <a:t>Semi circle gave me the platform to reflect on the vastness of being &amp; to aspire for the stage where happiness &amp; sadness mingle.</a:t>
            </a:r>
          </a:p>
          <a:p>
            <a:pPr>
              <a:lnSpc>
                <a:spcPct val="90000"/>
              </a:lnSpc>
              <a:buFont typeface="Wingdings" charset="2"/>
              <a:buNone/>
            </a:pPr>
            <a:endParaRPr lang="en-US">
              <a:solidFill>
                <a:schemeClr val="hlink"/>
              </a:solidFill>
            </a:endParaRPr>
          </a:p>
          <a:p>
            <a:pPr>
              <a:lnSpc>
                <a:spcPct val="90000"/>
              </a:lnSpc>
            </a:pPr>
            <a:r>
              <a:rPr lang="en-US">
                <a:solidFill>
                  <a:schemeClr val="hlink"/>
                </a:solidFill>
              </a:rPr>
              <a:t>To believe strongly what one really wants as sooner or later, one will get one. Its like the old saying-don’t try to change the direction, you’ll reach where you’re destined to be”</a:t>
            </a:r>
          </a:p>
          <a:p>
            <a:pPr>
              <a:lnSpc>
                <a:spcPct val="90000"/>
              </a:lnSpc>
            </a:pPr>
            <a:r>
              <a:rPr lang="en-US">
                <a:solidFill>
                  <a:schemeClr val="hlink"/>
                </a:solidFill>
              </a:rPr>
              <a:t>I don’t try too hard to bring semi-circle into my life. It will come eventually, if it is meant to be.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7348"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7347" name="Rectangle 3"/>
          <p:cNvSpPr>
            <a:spLocks noGrp="1" noChangeArrowheads="1"/>
          </p:cNvSpPr>
          <p:nvPr>
            <p:ph type="body" idx="1"/>
          </p:nvPr>
        </p:nvSpPr>
        <p:spPr>
          <a:xfrm>
            <a:off x="381000" y="304800"/>
            <a:ext cx="8305800" cy="6172200"/>
          </a:xfrm>
        </p:spPr>
        <p:txBody>
          <a:bodyPr/>
          <a:lstStyle/>
          <a:p>
            <a:pPr>
              <a:buFont typeface="Wingdings" charset="2"/>
              <a:buNone/>
            </a:pPr>
            <a:r>
              <a:rPr lang="en-US">
                <a:solidFill>
                  <a:srgbClr val="660066"/>
                </a:solidFill>
              </a:rPr>
              <a:t>Present status:</a:t>
            </a:r>
          </a:p>
          <a:p>
            <a:pPr>
              <a:buFont typeface="Wingdings" charset="2"/>
              <a:buNone/>
            </a:pPr>
            <a:r>
              <a:rPr lang="en-US">
                <a:solidFill>
                  <a:srgbClr val="660066"/>
                </a:solidFill>
              </a:rPr>
              <a:t>A feeling of compassionate &amp; gratefulness for life itself &amp; my presence. It carves us to be a person one aspires to be.</a:t>
            </a:r>
          </a:p>
          <a:p>
            <a:pPr>
              <a:buFont typeface="Wingdings" charset="2"/>
              <a:buNone/>
            </a:pPr>
            <a:endParaRPr lang="en-US">
              <a:solidFill>
                <a:srgbClr val="660066"/>
              </a:solidFill>
            </a:endParaRPr>
          </a:p>
          <a:p>
            <a:pPr>
              <a:buFont typeface="Wingdings" charset="2"/>
              <a:buNone/>
            </a:pPr>
            <a:r>
              <a:rPr lang="en-US" sz="3600">
                <a:solidFill>
                  <a:srgbClr val="660066"/>
                </a:solidFill>
              </a:rPr>
              <a:t>“We all are God gifts on earth and what we become is our gift to God”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304800" y="304800"/>
            <a:ext cx="8153400" cy="6096000"/>
          </a:xfrm>
        </p:spPr>
        <p:txBody>
          <a:bodyPr/>
          <a:lstStyle/>
          <a:p>
            <a:pPr>
              <a:buFont typeface="Wingdings" charset="2"/>
              <a:buNone/>
            </a:pPr>
            <a:r>
              <a:rPr lang="en-US" sz="2800"/>
              <a:t>The paper is on the experiential account of my journey.</a:t>
            </a:r>
          </a:p>
          <a:p>
            <a:pPr>
              <a:buFont typeface="Wingdings" charset="2"/>
              <a:buNone/>
            </a:pPr>
            <a:r>
              <a:rPr lang="en-US" sz="2800"/>
              <a:t>The journey in which I was seeking something &amp; being in the IPI course helped me to explore it further.</a:t>
            </a:r>
          </a:p>
          <a:p>
            <a:pPr>
              <a:buFont typeface="Wingdings" charset="2"/>
              <a:buNone/>
            </a:pPr>
            <a:r>
              <a:rPr lang="en-US" sz="2800"/>
              <a:t>The outcome was the awareness of the square, its center &amp; fringes and, how semi-circle is formed within it &amp; slowly rises above the square.</a:t>
            </a:r>
          </a:p>
          <a:p>
            <a:pPr>
              <a:buFont typeface="Wingdings" charset="2"/>
              <a:buNone/>
            </a:pPr>
            <a:endParaRPr lang="en-US" sz="2800"/>
          </a:p>
          <a:p>
            <a:pPr>
              <a:buFont typeface="Wingdings" charset="2"/>
              <a:buNone/>
            </a:pPr>
            <a:r>
              <a:rPr lang="en-US" sz="2800"/>
              <a:t> The thoughts are reflected through the teachings of Sri Aurobindo, the Mother &amp; Saint Kabir on our way of living &amp; becoming in this world.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8" name="Picture 4"/>
          <p:cNvPicPr>
            <a:picLocks noChangeAspect="1" noChangeArrowheads="1"/>
          </p:cNvPicPr>
          <p:nvPr/>
        </p:nvPicPr>
        <p:blipFill>
          <a:blip r:embed="rId2"/>
          <a:srcRect/>
          <a:stretch>
            <a:fillRect/>
          </a:stretch>
        </p:blipFill>
        <p:spPr bwMode="auto">
          <a:xfrm>
            <a:off x="457200" y="533400"/>
            <a:ext cx="8153400" cy="5867400"/>
          </a:xfrm>
          <a:prstGeom prst="rect">
            <a:avLst/>
          </a:prstGeom>
          <a:noFill/>
          <a:ln w="9525">
            <a:noFill/>
            <a:miter lim="800000"/>
            <a:headEnd/>
            <a:tailEnd/>
          </a:ln>
          <a:effectLst/>
        </p:spPr>
      </p:pic>
      <p:pic>
        <p:nvPicPr>
          <p:cNvPr id="16389" name="Picture 5"/>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
        <p:nvSpPr>
          <p:cNvPr id="16387" name="Rectangle 3"/>
          <p:cNvSpPr>
            <a:spLocks noGrp="1" noChangeArrowheads="1"/>
          </p:cNvSpPr>
          <p:nvPr>
            <p:ph type="body" idx="1"/>
          </p:nvPr>
        </p:nvSpPr>
        <p:spPr>
          <a:xfrm>
            <a:off x="457200" y="457200"/>
            <a:ext cx="8153400" cy="6019800"/>
          </a:xfrm>
        </p:spPr>
        <p:txBody>
          <a:bodyPr/>
          <a:lstStyle/>
          <a:p>
            <a:pPr>
              <a:buFont typeface="Wingdings" charset="2"/>
              <a:buNone/>
            </a:pPr>
            <a:endParaRPr lang="en-US"/>
          </a:p>
          <a:p>
            <a:pPr>
              <a:buFont typeface="Wingdings" charset="2"/>
              <a:buNone/>
            </a:pPr>
            <a:endParaRPr lang="en-US"/>
          </a:p>
          <a:p>
            <a:pPr>
              <a:buFont typeface="Wingdings" charset="2"/>
              <a:buNone/>
            </a:pPr>
            <a:endParaRPr lang="en-US" sz="3600"/>
          </a:p>
          <a:p>
            <a:pPr>
              <a:buFont typeface="Wingdings" charset="2"/>
              <a:buNone/>
            </a:pPr>
            <a:endParaRPr lang="en-US" sz="3600"/>
          </a:p>
          <a:p>
            <a:pPr>
              <a:buFont typeface="Wingdings" charset="2"/>
              <a:buNone/>
            </a:pPr>
            <a:r>
              <a:rPr lang="en-US" sz="3600"/>
              <a:t>Who looks outside—dreams</a:t>
            </a:r>
          </a:p>
          <a:p>
            <a:pPr algn="ctr">
              <a:buFont typeface="Wingdings" charset="2"/>
              <a:buNone/>
            </a:pPr>
            <a:r>
              <a:rPr lang="en-US" sz="3600"/>
              <a:t>Who looks inside---awakens</a:t>
            </a:r>
          </a:p>
          <a:p>
            <a:pPr>
              <a:buFont typeface="Wingdings" charset="2"/>
              <a:buNone/>
            </a:pPr>
            <a:endParaRPr lang="en-US" sz="3600"/>
          </a:p>
          <a:p>
            <a:pPr>
              <a:buFont typeface="Wingdings" charset="2"/>
              <a:buNone/>
            </a:pPr>
            <a:r>
              <a:rPr lang="en-US" sz="3600"/>
              <a:t>                                       --Carl Jung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9396"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9395" name="Rectangle 3"/>
          <p:cNvSpPr>
            <a:spLocks noGrp="1" noChangeArrowheads="1"/>
          </p:cNvSpPr>
          <p:nvPr>
            <p:ph type="body" idx="1"/>
          </p:nvPr>
        </p:nvSpPr>
        <p:spPr>
          <a:xfrm>
            <a:off x="381000" y="304800"/>
            <a:ext cx="8305800" cy="6324600"/>
          </a:xfrm>
        </p:spPr>
        <p:txBody>
          <a:bodyPr/>
          <a:lstStyle/>
          <a:p>
            <a:pPr>
              <a:lnSpc>
                <a:spcPct val="90000"/>
              </a:lnSpc>
            </a:pPr>
            <a:r>
              <a:rPr lang="en-US" sz="2800">
                <a:solidFill>
                  <a:srgbClr val="333300"/>
                </a:solidFill>
              </a:rPr>
              <a:t>The total illusion of life came forth when the awareness dawned upon me that how much I’ve ignored my inner voice (intuition). </a:t>
            </a:r>
          </a:p>
          <a:p>
            <a:pPr>
              <a:lnSpc>
                <a:spcPct val="90000"/>
              </a:lnSpc>
            </a:pPr>
            <a:r>
              <a:rPr lang="en-US" sz="2800" b="1">
                <a:solidFill>
                  <a:srgbClr val="333300"/>
                </a:solidFill>
              </a:rPr>
              <a:t>Reasons</a:t>
            </a:r>
            <a:r>
              <a:rPr lang="en-US" sz="2800">
                <a:solidFill>
                  <a:srgbClr val="333300"/>
                </a:solidFill>
              </a:rPr>
              <a:t> were pressures of growing up, pleasing others, helping others to the extent of getting exploited.</a:t>
            </a:r>
          </a:p>
          <a:p>
            <a:pPr>
              <a:lnSpc>
                <a:spcPct val="90000"/>
              </a:lnSpc>
              <a:buFont typeface="Wingdings" charset="2"/>
              <a:buNone/>
            </a:pPr>
            <a:endParaRPr lang="en-US" sz="2800">
              <a:solidFill>
                <a:srgbClr val="333300"/>
              </a:solidFill>
            </a:endParaRPr>
          </a:p>
          <a:p>
            <a:pPr>
              <a:lnSpc>
                <a:spcPct val="90000"/>
              </a:lnSpc>
            </a:pPr>
            <a:r>
              <a:rPr lang="en-US" sz="2800">
                <a:solidFill>
                  <a:srgbClr val="333300"/>
                </a:solidFill>
              </a:rPr>
              <a:t>Simultaneously, there was faith and hope to reconnect with oneself. As Mother rightly quoted, “</a:t>
            </a:r>
            <a:r>
              <a:rPr lang="en-US" sz="2800" b="1">
                <a:solidFill>
                  <a:srgbClr val="333300"/>
                </a:solidFill>
              </a:rPr>
              <a:t>when one gets discouraged by your own faults, whatever ignorance in which one might have lived, one carries deep within oneself the supreme purity which can be translated into wonderful realization. Concentrate on what one wants to be”</a:t>
            </a:r>
            <a:r>
              <a:rPr lang="en-US" sz="2800">
                <a:solidFill>
                  <a:srgbClr val="333300"/>
                </a:solidFill>
              </a:rPr>
              <a:t> </a:t>
            </a:r>
          </a:p>
          <a:p>
            <a:pPr>
              <a:lnSpc>
                <a:spcPct val="90000"/>
              </a:lnSpc>
              <a:buFont typeface="Wingdings" charset="2"/>
              <a:buNone/>
            </a:pPr>
            <a:endParaRPr lang="en-US" sz="2800">
              <a:solidFill>
                <a:srgbClr val="3333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65" name="Picture 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40964" name="Rectangle 4"/>
          <p:cNvSpPr>
            <a:spLocks noGrp="1" noChangeArrowheads="1"/>
          </p:cNvSpPr>
          <p:nvPr>
            <p:ph type="body" idx="1"/>
          </p:nvPr>
        </p:nvSpPr>
        <p:spPr>
          <a:xfrm>
            <a:off x="457200" y="304800"/>
            <a:ext cx="8229600" cy="6248400"/>
          </a:xfrm>
        </p:spPr>
        <p:txBody>
          <a:bodyPr/>
          <a:lstStyle/>
          <a:p>
            <a:pPr>
              <a:lnSpc>
                <a:spcPct val="90000"/>
              </a:lnSpc>
              <a:buFont typeface="Wingdings" charset="2"/>
              <a:buNone/>
            </a:pPr>
            <a:r>
              <a:rPr lang="en-US"/>
              <a:t>The first concept that came into being was the </a:t>
            </a:r>
            <a:r>
              <a:rPr lang="en-US" b="1" i="1"/>
              <a:t>SQUARE OF EXISTENCE</a:t>
            </a:r>
            <a:r>
              <a:rPr lang="en-US"/>
              <a:t>—</a:t>
            </a:r>
          </a:p>
          <a:p>
            <a:pPr>
              <a:lnSpc>
                <a:spcPct val="90000"/>
              </a:lnSpc>
              <a:buFont typeface="Wingdings" charset="2"/>
              <a:buNone/>
            </a:pPr>
            <a:r>
              <a:rPr lang="en-US"/>
              <a:t>Includes our duties, expectations of others, societal &amp; professional roles. </a:t>
            </a:r>
          </a:p>
          <a:p>
            <a:pPr>
              <a:lnSpc>
                <a:spcPct val="90000"/>
              </a:lnSpc>
              <a:buFont typeface="Wingdings" charset="2"/>
              <a:buNone/>
            </a:pPr>
            <a:r>
              <a:rPr lang="en-US"/>
              <a:t>Each corner of square represent 4 roles for me-that of a daughter, a sister, a friend and a teacher.</a:t>
            </a:r>
          </a:p>
          <a:p>
            <a:pPr>
              <a:lnSpc>
                <a:spcPct val="90000"/>
              </a:lnSpc>
              <a:buFont typeface="Wingdings" charset="2"/>
              <a:buNone/>
            </a:pPr>
            <a:endParaRPr lang="en-US"/>
          </a:p>
          <a:p>
            <a:pPr>
              <a:lnSpc>
                <a:spcPct val="90000"/>
              </a:lnSpc>
              <a:buFont typeface="Wingdings" charset="2"/>
              <a:buNone/>
            </a:pPr>
            <a:r>
              <a:rPr lang="en-US"/>
              <a:t>Result was canvassing our thoughts &amp; opinions with respect to these 4 corners. Loosing oneself completely in the square, denying our inner self or postponing its expression for future to be.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4036"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44035" name="Rectangle 3"/>
          <p:cNvSpPr>
            <a:spLocks noGrp="1" noChangeArrowheads="1"/>
          </p:cNvSpPr>
          <p:nvPr>
            <p:ph type="body" idx="1"/>
          </p:nvPr>
        </p:nvSpPr>
        <p:spPr>
          <a:xfrm>
            <a:off x="304800" y="304800"/>
            <a:ext cx="8382000" cy="6172200"/>
          </a:xfrm>
        </p:spPr>
        <p:txBody>
          <a:bodyPr/>
          <a:lstStyle/>
          <a:p>
            <a:pPr algn="ctr">
              <a:buFont typeface="Wingdings" charset="2"/>
              <a:buNone/>
            </a:pPr>
            <a:r>
              <a:rPr lang="en-US" b="1" i="1"/>
              <a:t>FRINGES OF THE SQUARE</a:t>
            </a:r>
          </a:p>
          <a:p>
            <a:pPr>
              <a:buFont typeface="Wingdings" charset="2"/>
              <a:buNone/>
            </a:pPr>
            <a:r>
              <a:rPr lang="en-US" sz="2800"/>
              <a:t>Is built with layers of pains, the sufferings, the betrayals on one hand and friendship, happiness and success on the other hand.</a:t>
            </a:r>
          </a:p>
          <a:p>
            <a:pPr>
              <a:buFont typeface="Wingdings" charset="2"/>
              <a:buNone/>
            </a:pPr>
            <a:endParaRPr lang="en-US" sz="2800"/>
          </a:p>
          <a:p>
            <a:pPr>
              <a:buFont typeface="Wingdings" charset="2"/>
              <a:buNone/>
            </a:pPr>
            <a:r>
              <a:rPr lang="en-US" sz="2800"/>
              <a:t>The meaning of existence is realized with these fringes of what are the areas we have to work on &amp; what is the essence behind the episodes of life.</a:t>
            </a:r>
          </a:p>
          <a:p>
            <a:pPr>
              <a:buFont typeface="Wingdings" charset="2"/>
              <a:buNone/>
            </a:pPr>
            <a:endParaRPr lang="en-US" sz="2800"/>
          </a:p>
          <a:p>
            <a:pPr>
              <a:buFont typeface="Wingdings" charset="2"/>
              <a:buNone/>
            </a:pPr>
            <a:r>
              <a:rPr lang="en-US" sz="2400"/>
              <a:t>Here is what The Mother  reflected," </a:t>
            </a:r>
            <a:r>
              <a:rPr lang="en-US" sz="2800" b="1"/>
              <a:t>Always circumstances come to reveal the hidden weaknesses that have to be overcome”</a:t>
            </a:r>
          </a:p>
          <a:p>
            <a:pPr>
              <a:buFont typeface="Wingdings" charset="2"/>
              <a:buNone/>
            </a:pPr>
            <a:endParaRPr lang="en-US" sz="2800" b="1"/>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6086" name="Picture 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46083" name="Rectangle 3"/>
          <p:cNvSpPr>
            <a:spLocks noGrp="1" noChangeArrowheads="1"/>
          </p:cNvSpPr>
          <p:nvPr>
            <p:ph type="body" idx="1"/>
          </p:nvPr>
        </p:nvSpPr>
        <p:spPr>
          <a:xfrm>
            <a:off x="304800" y="228600"/>
            <a:ext cx="8458200" cy="6324600"/>
          </a:xfrm>
        </p:spPr>
        <p:txBody>
          <a:bodyPr/>
          <a:lstStyle/>
          <a:p>
            <a:pPr>
              <a:buFont typeface="Wingdings" charset="2"/>
              <a:buNone/>
            </a:pPr>
            <a:r>
              <a:rPr lang="en-US" sz="2800">
                <a:solidFill>
                  <a:srgbClr val="001414"/>
                </a:solidFill>
              </a:rPr>
              <a:t>The overall result was (a) realization that there is more to experience than the mere perception (each episode to teach us a lesson) (b) the process of detachment (in form of pendulum feeling)</a:t>
            </a:r>
          </a:p>
          <a:p>
            <a:pPr>
              <a:buFont typeface="Wingdings" charset="2"/>
              <a:buNone/>
            </a:pPr>
            <a:r>
              <a:rPr lang="en-US" sz="2800" u="sng">
                <a:solidFill>
                  <a:srgbClr val="001414"/>
                </a:solidFill>
              </a:rPr>
              <a:t>Life is like a story of a Jamun Tree</a:t>
            </a:r>
            <a:r>
              <a:rPr lang="en-US" sz="2800">
                <a:solidFill>
                  <a:srgbClr val="001414"/>
                </a:solidFill>
              </a:rPr>
              <a:t>: </a:t>
            </a:r>
            <a:r>
              <a:rPr lang="en-US">
                <a:solidFill>
                  <a:srgbClr val="001414"/>
                </a:solidFill>
              </a:rPr>
              <a:t>its only when the jamuns after ripening have fallen, we then realize their existence. Looking at the crushed jamun, we look up at the splendid beauty of the tree. </a:t>
            </a:r>
            <a:r>
              <a:rPr lang="en-US"/>
              <a:t>The mosaic of experiences keeps attracting &amp; repelling us against each other and the situations.</a:t>
            </a:r>
            <a:endParaRPr lang="en-US" sz="36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8132"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48131" name="Rectangle 3"/>
          <p:cNvSpPr>
            <a:spLocks noGrp="1" noChangeArrowheads="1"/>
          </p:cNvSpPr>
          <p:nvPr>
            <p:ph type="body" idx="1"/>
          </p:nvPr>
        </p:nvSpPr>
        <p:spPr>
          <a:xfrm>
            <a:off x="228600" y="304800"/>
            <a:ext cx="8534400" cy="6172200"/>
          </a:xfrm>
        </p:spPr>
        <p:txBody>
          <a:bodyPr/>
          <a:lstStyle/>
          <a:p>
            <a:pPr>
              <a:lnSpc>
                <a:spcPct val="80000"/>
              </a:lnSpc>
              <a:buFont typeface="Wingdings" charset="2"/>
              <a:buNone/>
            </a:pPr>
            <a:r>
              <a:rPr lang="en-US" sz="2800">
                <a:solidFill>
                  <a:srgbClr val="660033"/>
                </a:solidFill>
              </a:rPr>
              <a:t>For me, the process of detachment was like </a:t>
            </a:r>
            <a:r>
              <a:rPr lang="en-US" sz="2800" b="1" i="1">
                <a:solidFill>
                  <a:srgbClr val="660033"/>
                </a:solidFill>
                <a:latin typeface="Bradley Hand ITC" pitchFamily="66" charset="0"/>
              </a:rPr>
              <a:t>pendulum feeling</a:t>
            </a:r>
            <a:r>
              <a:rPr lang="en-US" sz="2800">
                <a:solidFill>
                  <a:srgbClr val="660033"/>
                </a:solidFill>
              </a:rPr>
              <a:t>. On one hand, there was intense involvement &amp; on other hand, a witness attitude. Stepping back, amidst all the things helped me to reflect where I was headed and what I wanted from life.</a:t>
            </a:r>
          </a:p>
          <a:p>
            <a:pPr>
              <a:lnSpc>
                <a:spcPct val="80000"/>
              </a:lnSpc>
              <a:buFont typeface="Wingdings" charset="2"/>
              <a:buNone/>
            </a:pPr>
            <a:r>
              <a:rPr lang="en-US" sz="2800">
                <a:solidFill>
                  <a:srgbClr val="660033"/>
                </a:solidFill>
              </a:rPr>
              <a:t>There was lot of confusion in midst of satisfaction and faith in divine within.</a:t>
            </a:r>
          </a:p>
          <a:p>
            <a:pPr>
              <a:lnSpc>
                <a:spcPct val="80000"/>
              </a:lnSpc>
              <a:buFont typeface="Wingdings" charset="2"/>
              <a:buNone/>
            </a:pPr>
            <a:endParaRPr lang="en-US" sz="2800">
              <a:solidFill>
                <a:srgbClr val="660033"/>
              </a:solidFill>
            </a:endParaRPr>
          </a:p>
          <a:p>
            <a:pPr>
              <a:lnSpc>
                <a:spcPct val="80000"/>
              </a:lnSpc>
              <a:buFont typeface="Wingdings" charset="2"/>
              <a:buNone/>
            </a:pPr>
            <a:r>
              <a:rPr lang="en-US" sz="2800">
                <a:solidFill>
                  <a:srgbClr val="660033"/>
                </a:solidFill>
              </a:rPr>
              <a:t>Its what Saint Kabir said,</a:t>
            </a:r>
          </a:p>
          <a:p>
            <a:pPr>
              <a:lnSpc>
                <a:spcPct val="80000"/>
              </a:lnSpc>
              <a:buFont typeface="Wingdings" charset="2"/>
              <a:buNone/>
            </a:pPr>
            <a:r>
              <a:rPr lang="en-US" sz="2800">
                <a:solidFill>
                  <a:srgbClr val="660033"/>
                </a:solidFill>
              </a:rPr>
              <a:t>Kache bhande se rahe juh kuhmar ka neh|</a:t>
            </a:r>
          </a:p>
          <a:p>
            <a:pPr>
              <a:lnSpc>
                <a:spcPct val="80000"/>
              </a:lnSpc>
              <a:buFont typeface="Wingdings" charset="2"/>
              <a:buNone/>
            </a:pPr>
            <a:r>
              <a:rPr lang="en-US" sz="2800">
                <a:solidFill>
                  <a:srgbClr val="660033"/>
                </a:solidFill>
              </a:rPr>
              <a:t>Bhitar se raksha kare, bahar chot deh||</a:t>
            </a:r>
          </a:p>
          <a:p>
            <a:pPr>
              <a:lnSpc>
                <a:spcPct val="80000"/>
              </a:lnSpc>
              <a:buFont typeface="Wingdings" charset="2"/>
              <a:buNone/>
            </a:pPr>
            <a:r>
              <a:rPr lang="en-US" sz="2800">
                <a:solidFill>
                  <a:srgbClr val="660033"/>
                </a:solidFill>
              </a:rPr>
              <a:t>(The potter cares for the fresh clay pot, protects from inside with his palm</a:t>
            </a:r>
          </a:p>
          <a:p>
            <a:pPr>
              <a:lnSpc>
                <a:spcPct val="80000"/>
              </a:lnSpc>
              <a:buFont typeface="Wingdings" charset="2"/>
              <a:buNone/>
            </a:pPr>
            <a:r>
              <a:rPr lang="en-US" sz="2800">
                <a:solidFill>
                  <a:srgbClr val="660033"/>
                </a:solidFill>
              </a:rPr>
              <a:t>And strikes from above to shape it up, cures the defects by this balm)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7108"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47107" name="Rectangle 3"/>
          <p:cNvSpPr>
            <a:spLocks noGrp="1" noChangeArrowheads="1"/>
          </p:cNvSpPr>
          <p:nvPr>
            <p:ph type="body" idx="1"/>
          </p:nvPr>
        </p:nvSpPr>
        <p:spPr>
          <a:xfrm>
            <a:off x="304800" y="304800"/>
            <a:ext cx="8382000" cy="6172200"/>
          </a:xfrm>
        </p:spPr>
        <p:txBody>
          <a:bodyPr/>
          <a:lstStyle/>
          <a:p>
            <a:pPr marL="660400" indent="-660400">
              <a:lnSpc>
                <a:spcPct val="90000"/>
              </a:lnSpc>
              <a:buFont typeface="Wingdings" charset="2"/>
              <a:buNone/>
            </a:pPr>
            <a:r>
              <a:rPr lang="en-US" sz="2400"/>
              <a:t>In the same square of existence, one can experience several forms of detachment. All these forms reflect half of the story.</a:t>
            </a:r>
          </a:p>
          <a:p>
            <a:pPr marL="660400" indent="-660400">
              <a:lnSpc>
                <a:spcPct val="90000"/>
              </a:lnSpc>
              <a:buFont typeface="Wingdings" charset="2"/>
              <a:buAutoNum type="alphaLcParenBoth"/>
            </a:pPr>
            <a:r>
              <a:rPr lang="en-US" sz="2400" b="1"/>
              <a:t>Shamshan vairagya or Burial ground detachment</a:t>
            </a:r>
            <a:endParaRPr lang="en-US" sz="2400"/>
          </a:p>
          <a:p>
            <a:pPr marL="660400" indent="-660400">
              <a:lnSpc>
                <a:spcPct val="90000"/>
              </a:lnSpc>
              <a:buFont typeface="Wingdings" charset="2"/>
              <a:buAutoNum type="alphaLcParenBoth"/>
            </a:pPr>
            <a:r>
              <a:rPr lang="en-US" sz="2400" b="1"/>
              <a:t>Tivra vairagya or intense dispassion</a:t>
            </a:r>
          </a:p>
          <a:p>
            <a:pPr marL="660400" indent="-660400">
              <a:lnSpc>
                <a:spcPct val="90000"/>
              </a:lnSpc>
              <a:buFont typeface="Wingdings" charset="2"/>
              <a:buAutoNum type="alphaLcParenBoth"/>
            </a:pPr>
            <a:r>
              <a:rPr lang="en-US" sz="2400" b="1"/>
              <a:t>Purna vairagaya- is the lasting detachment</a:t>
            </a:r>
          </a:p>
          <a:p>
            <a:pPr marL="660400" indent="-660400">
              <a:lnSpc>
                <a:spcPct val="90000"/>
              </a:lnSpc>
              <a:buFont typeface="Wingdings" charset="2"/>
              <a:buAutoNum type="alphaLcParenBoth"/>
            </a:pPr>
            <a:endParaRPr lang="en-US" sz="2400" b="1"/>
          </a:p>
          <a:p>
            <a:pPr marL="660400" indent="-660400">
              <a:lnSpc>
                <a:spcPct val="90000"/>
              </a:lnSpc>
              <a:buFont typeface="Wingdings" charset="2"/>
              <a:buNone/>
            </a:pPr>
            <a:r>
              <a:rPr lang="en-US" sz="2400" b="1"/>
              <a:t>Similarly, Sri Aurobindo gave 3 simple steps of detachment process.</a:t>
            </a:r>
          </a:p>
          <a:p>
            <a:pPr marL="660400" indent="-660400">
              <a:lnSpc>
                <a:spcPct val="90000"/>
              </a:lnSpc>
              <a:buFont typeface="Wingdings" charset="2"/>
              <a:buAutoNum type="romanLcParenBoth"/>
            </a:pPr>
            <a:r>
              <a:rPr lang="en-US" sz="2400" b="1"/>
              <a:t>Witness attitude</a:t>
            </a:r>
          </a:p>
          <a:p>
            <a:pPr marL="660400" indent="-660400">
              <a:lnSpc>
                <a:spcPct val="90000"/>
              </a:lnSpc>
              <a:buFont typeface="Wingdings" charset="2"/>
              <a:buAutoNum type="romanLcParenBoth"/>
            </a:pPr>
            <a:r>
              <a:rPr lang="en-US" sz="2400" b="1"/>
              <a:t>State of neutral equanimity</a:t>
            </a:r>
          </a:p>
          <a:p>
            <a:pPr marL="660400" indent="-660400">
              <a:lnSpc>
                <a:spcPct val="90000"/>
              </a:lnSpc>
              <a:buFont typeface="Wingdings" charset="2"/>
              <a:buAutoNum type="romanLcParenBoth"/>
            </a:pPr>
            <a:r>
              <a:rPr lang="en-US" sz="2400" b="1"/>
              <a:t>A sense of being something separate from all that happens</a:t>
            </a:r>
          </a:p>
          <a:p>
            <a:pPr marL="660400" indent="-660400">
              <a:lnSpc>
                <a:spcPct val="90000"/>
              </a:lnSpc>
              <a:buFont typeface="Wingdings" charset="2"/>
              <a:buNone/>
            </a:pPr>
            <a:endParaRPr lang="en-US" sz="2400" b="1"/>
          </a:p>
          <a:p>
            <a:pPr marL="660400" indent="-660400">
              <a:lnSpc>
                <a:spcPct val="90000"/>
              </a:lnSpc>
              <a:buFont typeface="Wingdings" charset="2"/>
              <a:buNone/>
            </a:pPr>
            <a:r>
              <a:rPr lang="en-US" sz="2400" b="1"/>
              <a:t>Outcome is eternal &amp; unfading happiness sustained through self knowledge &amp; self realization.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52"/>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Textured</Template>
  <TotalTime>638</TotalTime>
  <Words>1419</Words>
  <Application>Microsoft Macintosh PowerPoint</Application>
  <PresentationFormat>On-screen Show (4:3)</PresentationFormat>
  <Paragraphs>101</Paragraphs>
  <Slides>17</Slides>
  <Notes>0</Notes>
  <HiddenSlides>0</HiddenSlides>
  <MMClips>0</MMClips>
  <ScaleCrop>false</ScaleCrop>
  <HeadingPairs>
    <vt:vector size="6" baseType="variant">
      <vt:variant>
        <vt:lpstr>Fonts Used</vt:lpstr>
      </vt:variant>
      <vt:variant>
        <vt:i4>5</vt:i4>
      </vt:variant>
      <vt:variant>
        <vt:lpstr>Design Template</vt:lpstr>
      </vt:variant>
      <vt:variant>
        <vt:i4>1</vt:i4>
      </vt:variant>
      <vt:variant>
        <vt:lpstr>Slide Titles</vt:lpstr>
      </vt:variant>
      <vt:variant>
        <vt:i4>17</vt:i4>
      </vt:variant>
    </vt:vector>
  </HeadingPairs>
  <TitlesOfParts>
    <vt:vector size="23" baseType="lpstr">
      <vt:lpstr>Arial</vt:lpstr>
      <vt:lpstr>Tahoma</vt:lpstr>
      <vt:lpstr>Wingdings</vt:lpstr>
      <vt:lpstr>Comic Sans MS</vt:lpstr>
      <vt:lpstr>Bradley Hand ITC</vt:lpstr>
      <vt:lpstr>Textured</vt:lpstr>
      <vt:lpstr>The Square &amp; Semi-circle of Existence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The Square &amp; Semi-circle of Existence</dc:title>
  <dc:creator>user</dc:creator>
  <cp:keywords/>
  <cp:lastModifiedBy>IPI</cp:lastModifiedBy>
  <cp:revision>14</cp:revision>
  <dcterms:created xsi:type="dcterms:W3CDTF">2011-03-07T03:56:10Z</dcterms:created>
  <dcterms:modified xsi:type="dcterms:W3CDTF">2011-03-07T03:57:46Z</dcterms:modified>
</cp:coreProperties>
</file>